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ontserrat Classic" panose="020B0604020202020204" charset="0"/>
      <p:regular r:id="rId29"/>
    </p:embeddedFont>
    <p:embeddedFont>
      <p:font typeface="Montserrat Classic Bold" panose="020B0604020202020204" charset="0"/>
      <p:regular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Bold" panose="02000000000000000000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1356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810" y="4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8888" r="888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672193" y="0"/>
            <a:ext cx="615807" cy="571315"/>
            <a:chOff x="0" y="0"/>
            <a:chExt cx="162188" cy="1504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188" cy="150470"/>
            </a:xfrm>
            <a:custGeom>
              <a:avLst/>
              <a:gdLst/>
              <a:ahLst/>
              <a:cxnLst/>
              <a:rect l="l" t="t" r="r" b="b"/>
              <a:pathLst>
                <a:path w="162188" h="150470">
                  <a:moveTo>
                    <a:pt x="0" y="0"/>
                  </a:moveTo>
                  <a:lnTo>
                    <a:pt x="162188" y="0"/>
                  </a:lnTo>
                  <a:lnTo>
                    <a:pt x="162188" y="150470"/>
                  </a:lnTo>
                  <a:lnTo>
                    <a:pt x="0" y="150470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15674" y="571315"/>
            <a:ext cx="456519" cy="457385"/>
            <a:chOff x="0" y="0"/>
            <a:chExt cx="120236" cy="1204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236" cy="120464"/>
            </a:xfrm>
            <a:custGeom>
              <a:avLst/>
              <a:gdLst/>
              <a:ahLst/>
              <a:cxnLst/>
              <a:rect l="l" t="t" r="r" b="b"/>
              <a:pathLst>
                <a:path w="120236" h="120464">
                  <a:moveTo>
                    <a:pt x="0" y="0"/>
                  </a:moveTo>
                  <a:lnTo>
                    <a:pt x="120236" y="0"/>
                  </a:lnTo>
                  <a:lnTo>
                    <a:pt x="120236" y="120464"/>
                  </a:lnTo>
                  <a:lnTo>
                    <a:pt x="0" y="120464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44989" y="2297392"/>
            <a:ext cx="174518" cy="5116667"/>
            <a:chOff x="0" y="0"/>
            <a:chExt cx="45964" cy="1347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964" cy="1347600"/>
            </a:xfrm>
            <a:custGeom>
              <a:avLst/>
              <a:gdLst/>
              <a:ahLst/>
              <a:cxnLst/>
              <a:rect l="l" t="t" r="r" b="b"/>
              <a:pathLst>
                <a:path w="45964" h="1347600">
                  <a:moveTo>
                    <a:pt x="0" y="0"/>
                  </a:moveTo>
                  <a:lnTo>
                    <a:pt x="45964" y="0"/>
                  </a:lnTo>
                  <a:lnTo>
                    <a:pt x="45964" y="1347600"/>
                  </a:lnTo>
                  <a:lnTo>
                    <a:pt x="0" y="1347600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75423" y="1799368"/>
            <a:ext cx="7122072" cy="561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978"/>
              </a:lnSpc>
            </a:pPr>
            <a:r>
              <a:rPr lang="en-US" sz="10699">
                <a:solidFill>
                  <a:srgbClr val="FFC000"/>
                </a:solidFill>
                <a:latin typeface="Roboto Bold"/>
              </a:rPr>
              <a:t>Molding Machine Dashboard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48266" y="3245041"/>
            <a:ext cx="6806872" cy="2966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3"/>
              </a:lnSpc>
            </a:pPr>
            <a:r>
              <a:rPr lang="en-US" sz="4574">
                <a:solidFill>
                  <a:srgbClr val="FFFFFF"/>
                </a:solidFill>
                <a:latin typeface="Roboto Bold"/>
              </a:rPr>
              <a:t>Group 19</a:t>
            </a:r>
          </a:p>
          <a:p>
            <a:pPr>
              <a:lnSpc>
                <a:spcPts val="5703"/>
              </a:lnSpc>
            </a:pPr>
            <a:r>
              <a:rPr lang="en-US" sz="4074">
                <a:solidFill>
                  <a:srgbClr val="FFFFFF"/>
                </a:solidFill>
                <a:latin typeface="Roboto"/>
              </a:rPr>
              <a:t>E/18/022 Amarasinghe D.I.</a:t>
            </a:r>
          </a:p>
          <a:p>
            <a:pPr>
              <a:lnSpc>
                <a:spcPts val="5703"/>
              </a:lnSpc>
            </a:pPr>
            <a:r>
              <a:rPr lang="en-US" sz="4074">
                <a:solidFill>
                  <a:srgbClr val="FFFFFF"/>
                </a:solidFill>
                <a:latin typeface="Roboto"/>
              </a:rPr>
              <a:t>E/18/154 Jayasumana C.H.</a:t>
            </a:r>
          </a:p>
          <a:p>
            <a:pPr>
              <a:lnSpc>
                <a:spcPts val="5703"/>
              </a:lnSpc>
            </a:pPr>
            <a:r>
              <a:rPr lang="en-US" sz="4074">
                <a:solidFill>
                  <a:srgbClr val="FFFFFF"/>
                </a:solidFill>
                <a:latin typeface="Roboto"/>
              </a:rPr>
              <a:t>E/18/349 Thalisha W.G.A.P.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11" r="11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672193" y="0"/>
            <a:ext cx="615807" cy="571315"/>
            <a:chOff x="0" y="0"/>
            <a:chExt cx="162188" cy="1504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188" cy="150470"/>
            </a:xfrm>
            <a:custGeom>
              <a:avLst/>
              <a:gdLst/>
              <a:ahLst/>
              <a:cxnLst/>
              <a:rect l="l" t="t" r="r" b="b"/>
              <a:pathLst>
                <a:path w="162188" h="150470">
                  <a:moveTo>
                    <a:pt x="0" y="0"/>
                  </a:moveTo>
                  <a:lnTo>
                    <a:pt x="162188" y="0"/>
                  </a:lnTo>
                  <a:lnTo>
                    <a:pt x="162188" y="150470"/>
                  </a:lnTo>
                  <a:lnTo>
                    <a:pt x="0" y="150470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15674" y="571315"/>
            <a:ext cx="456519" cy="457385"/>
            <a:chOff x="0" y="0"/>
            <a:chExt cx="120236" cy="1204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236" cy="120464"/>
            </a:xfrm>
            <a:custGeom>
              <a:avLst/>
              <a:gdLst/>
              <a:ahLst/>
              <a:cxnLst/>
              <a:rect l="l" t="t" r="r" b="b"/>
              <a:pathLst>
                <a:path w="120236" h="120464">
                  <a:moveTo>
                    <a:pt x="0" y="0"/>
                  </a:moveTo>
                  <a:lnTo>
                    <a:pt x="120236" y="0"/>
                  </a:lnTo>
                  <a:lnTo>
                    <a:pt x="120236" y="120464"/>
                  </a:lnTo>
                  <a:lnTo>
                    <a:pt x="0" y="120464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6816223"/>
            <a:ext cx="5694807" cy="55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Roboto"/>
              </a:rPr>
              <a:t>Molding Machine Dashboad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134928"/>
            <a:ext cx="13096530" cy="212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358"/>
              </a:lnSpc>
            </a:pPr>
            <a:r>
              <a:rPr lang="en-US" sz="12398">
                <a:solidFill>
                  <a:srgbClr val="FFC000"/>
                </a:solidFill>
                <a:latin typeface="Roboto Bold"/>
              </a:rPr>
              <a:t>System Overview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73168" y="4556429"/>
            <a:ext cx="6770271" cy="929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5"/>
              </a:lnSpc>
            </a:pPr>
            <a:r>
              <a:rPr lang="en-US" sz="5799" spc="782">
                <a:solidFill>
                  <a:srgbClr val="FFFFFF"/>
                </a:solidFill>
                <a:latin typeface="Roboto Bold"/>
              </a:rPr>
              <a:t>CONTENT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672193" y="0"/>
            <a:ext cx="615807" cy="571315"/>
            <a:chOff x="0" y="0"/>
            <a:chExt cx="162188" cy="1504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188" cy="150470"/>
            </a:xfrm>
            <a:custGeom>
              <a:avLst/>
              <a:gdLst/>
              <a:ahLst/>
              <a:cxnLst/>
              <a:rect l="l" t="t" r="r" b="b"/>
              <a:pathLst>
                <a:path w="162188" h="150470">
                  <a:moveTo>
                    <a:pt x="0" y="0"/>
                  </a:moveTo>
                  <a:lnTo>
                    <a:pt x="162188" y="0"/>
                  </a:lnTo>
                  <a:lnTo>
                    <a:pt x="162188" y="150470"/>
                  </a:lnTo>
                  <a:lnTo>
                    <a:pt x="0" y="150470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15674" y="571315"/>
            <a:ext cx="456519" cy="457385"/>
            <a:chOff x="0" y="0"/>
            <a:chExt cx="120236" cy="1204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236" cy="120464"/>
            </a:xfrm>
            <a:custGeom>
              <a:avLst/>
              <a:gdLst/>
              <a:ahLst/>
              <a:cxnLst/>
              <a:rect l="l" t="t" r="r" b="b"/>
              <a:pathLst>
                <a:path w="120236" h="120464">
                  <a:moveTo>
                    <a:pt x="0" y="0"/>
                  </a:moveTo>
                  <a:lnTo>
                    <a:pt x="120236" y="0"/>
                  </a:lnTo>
                  <a:lnTo>
                    <a:pt x="120236" y="120464"/>
                  </a:lnTo>
                  <a:lnTo>
                    <a:pt x="0" y="120464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1160" y="1783796"/>
            <a:ext cx="8411752" cy="47293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643439" y="4148446"/>
            <a:ext cx="8572235" cy="481952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536169">
            <a:off x="4282737" y="6042413"/>
            <a:ext cx="4445752" cy="1255925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68285" y="553164"/>
            <a:ext cx="12828207" cy="1087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000000"/>
                </a:solidFill>
                <a:latin typeface="Roboto Bold"/>
              </a:rPr>
              <a:t>User Interfaces and Functionalities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40304" y="9024937"/>
            <a:ext cx="6207393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oboto"/>
              </a:rPr>
              <a:t>Login and signup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F4520F-8DBC-F6EF-F08A-48B3C9ABF3F1}"/>
              </a:ext>
            </a:extLst>
          </p:cNvPr>
          <p:cNvSpPr/>
          <p:nvPr/>
        </p:nvSpPr>
        <p:spPr>
          <a:xfrm>
            <a:off x="3962400" y="4489423"/>
            <a:ext cx="1143000" cy="358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73168" y="4556429"/>
            <a:ext cx="6770271" cy="929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5"/>
              </a:lnSpc>
            </a:pPr>
            <a:r>
              <a:rPr lang="en-US" sz="5799" spc="782">
                <a:solidFill>
                  <a:srgbClr val="FFFFFF"/>
                </a:solidFill>
                <a:latin typeface="Roboto Bold"/>
              </a:rPr>
              <a:t>CONTENT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2104" y="1586033"/>
            <a:ext cx="8115300" cy="45626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72039" y="5044998"/>
            <a:ext cx="7891072" cy="443656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04916">
            <a:off x="3391970" y="6021694"/>
            <a:ext cx="5682798" cy="160539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221282" y="776287"/>
            <a:ext cx="6207393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oboto"/>
              </a:rPr>
              <a:t>Machine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53995" y="4210419"/>
            <a:ext cx="6207393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oboto"/>
              </a:rPr>
              <a:t>Add machine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73168" y="4556429"/>
            <a:ext cx="6770271" cy="929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5"/>
              </a:lnSpc>
            </a:pPr>
            <a:r>
              <a:rPr lang="en-US" sz="5799" spc="782">
                <a:solidFill>
                  <a:srgbClr val="FFFFFF"/>
                </a:solidFill>
                <a:latin typeface="Roboto Bold"/>
              </a:rPr>
              <a:t>CONTENT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672193" y="0"/>
            <a:ext cx="615807" cy="571315"/>
            <a:chOff x="0" y="0"/>
            <a:chExt cx="162188" cy="1504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188" cy="150470"/>
            </a:xfrm>
            <a:custGeom>
              <a:avLst/>
              <a:gdLst/>
              <a:ahLst/>
              <a:cxnLst/>
              <a:rect l="l" t="t" r="r" b="b"/>
              <a:pathLst>
                <a:path w="162188" h="150470">
                  <a:moveTo>
                    <a:pt x="0" y="0"/>
                  </a:moveTo>
                  <a:lnTo>
                    <a:pt x="162188" y="0"/>
                  </a:lnTo>
                  <a:lnTo>
                    <a:pt x="162188" y="150470"/>
                  </a:lnTo>
                  <a:lnTo>
                    <a:pt x="0" y="150470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15674" y="571315"/>
            <a:ext cx="456519" cy="457385"/>
            <a:chOff x="0" y="0"/>
            <a:chExt cx="120236" cy="1204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236" cy="120464"/>
            </a:xfrm>
            <a:custGeom>
              <a:avLst/>
              <a:gdLst/>
              <a:ahLst/>
              <a:cxnLst/>
              <a:rect l="l" t="t" r="r" b="b"/>
              <a:pathLst>
                <a:path w="120236" h="120464">
                  <a:moveTo>
                    <a:pt x="0" y="0"/>
                  </a:moveTo>
                  <a:lnTo>
                    <a:pt x="120236" y="0"/>
                  </a:lnTo>
                  <a:lnTo>
                    <a:pt x="120236" y="120464"/>
                  </a:lnTo>
                  <a:lnTo>
                    <a:pt x="0" y="120464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232624"/>
            <a:ext cx="7729543" cy="434574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2357" y="4939419"/>
            <a:ext cx="7729543" cy="434574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62213" y="2380458"/>
            <a:ext cx="7909981" cy="444719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368107">
            <a:off x="7052865" y="7283526"/>
            <a:ext cx="4445752" cy="125592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556357" y="1689824"/>
            <a:ext cx="6207393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oboto"/>
              </a:rPr>
              <a:t>Machine report generation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73632" y="537299"/>
            <a:ext cx="6207393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oboto"/>
              </a:rPr>
              <a:t>View machine details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93907" y="9389940"/>
            <a:ext cx="6207393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oboto"/>
              </a:rPr>
              <a:t>Remove the current machine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F21FEA-95B0-A46F-FFDB-CB2632A39559}"/>
              </a:ext>
            </a:extLst>
          </p:cNvPr>
          <p:cNvSpPr/>
          <p:nvPr/>
        </p:nvSpPr>
        <p:spPr>
          <a:xfrm>
            <a:off x="4648200" y="8115300"/>
            <a:ext cx="3009397" cy="434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73168" y="4556429"/>
            <a:ext cx="6770271" cy="929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5"/>
              </a:lnSpc>
            </a:pPr>
            <a:r>
              <a:rPr lang="en-US" sz="5799" spc="782">
                <a:solidFill>
                  <a:srgbClr val="FFFFFF"/>
                </a:solidFill>
                <a:latin typeface="Roboto Bold"/>
              </a:rPr>
              <a:t>CONTENT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672193" y="0"/>
            <a:ext cx="615807" cy="571315"/>
            <a:chOff x="0" y="0"/>
            <a:chExt cx="162188" cy="1504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188" cy="150470"/>
            </a:xfrm>
            <a:custGeom>
              <a:avLst/>
              <a:gdLst/>
              <a:ahLst/>
              <a:cxnLst/>
              <a:rect l="l" t="t" r="r" b="b"/>
              <a:pathLst>
                <a:path w="162188" h="150470">
                  <a:moveTo>
                    <a:pt x="0" y="0"/>
                  </a:moveTo>
                  <a:lnTo>
                    <a:pt x="162188" y="0"/>
                  </a:lnTo>
                  <a:lnTo>
                    <a:pt x="162188" y="150470"/>
                  </a:lnTo>
                  <a:lnTo>
                    <a:pt x="0" y="150470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15674" y="571315"/>
            <a:ext cx="456519" cy="457385"/>
            <a:chOff x="0" y="0"/>
            <a:chExt cx="120236" cy="1204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236" cy="120464"/>
            </a:xfrm>
            <a:custGeom>
              <a:avLst/>
              <a:gdLst/>
              <a:ahLst/>
              <a:cxnLst/>
              <a:rect l="l" t="t" r="r" b="b"/>
              <a:pathLst>
                <a:path w="120236" h="120464">
                  <a:moveTo>
                    <a:pt x="0" y="0"/>
                  </a:moveTo>
                  <a:lnTo>
                    <a:pt x="120236" y="0"/>
                  </a:lnTo>
                  <a:lnTo>
                    <a:pt x="120236" y="120464"/>
                  </a:lnTo>
                  <a:lnTo>
                    <a:pt x="0" y="120464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631762"/>
            <a:ext cx="7794888" cy="438248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73168" y="5143500"/>
            <a:ext cx="7478494" cy="4204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65440" y="3507467"/>
            <a:ext cx="7478494" cy="4204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23803" y="876300"/>
            <a:ext cx="6207393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oboto"/>
              </a:rPr>
              <a:t>Molds Overview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368107">
            <a:off x="6921124" y="7929371"/>
            <a:ext cx="4445752" cy="125592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815333" y="2840235"/>
            <a:ext cx="6207393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oboto"/>
              </a:rPr>
              <a:t>Mold report generation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72193" y="0"/>
            <a:ext cx="615807" cy="571315"/>
            <a:chOff x="0" y="0"/>
            <a:chExt cx="162188" cy="150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188" cy="150470"/>
            </a:xfrm>
            <a:custGeom>
              <a:avLst/>
              <a:gdLst/>
              <a:ahLst/>
              <a:cxnLst/>
              <a:rect l="l" t="t" r="r" b="b"/>
              <a:pathLst>
                <a:path w="162188" h="150470">
                  <a:moveTo>
                    <a:pt x="0" y="0"/>
                  </a:moveTo>
                  <a:lnTo>
                    <a:pt x="162188" y="0"/>
                  </a:lnTo>
                  <a:lnTo>
                    <a:pt x="162188" y="150470"/>
                  </a:lnTo>
                  <a:lnTo>
                    <a:pt x="0" y="150470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15674" y="571315"/>
            <a:ext cx="456519" cy="457385"/>
            <a:chOff x="0" y="0"/>
            <a:chExt cx="120236" cy="1204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236" cy="120464"/>
            </a:xfrm>
            <a:custGeom>
              <a:avLst/>
              <a:gdLst/>
              <a:ahLst/>
              <a:cxnLst/>
              <a:rect l="l" t="t" r="r" b="b"/>
              <a:pathLst>
                <a:path w="120236" h="120464">
                  <a:moveTo>
                    <a:pt x="0" y="0"/>
                  </a:moveTo>
                  <a:lnTo>
                    <a:pt x="120236" y="0"/>
                  </a:lnTo>
                  <a:lnTo>
                    <a:pt x="120236" y="120464"/>
                  </a:lnTo>
                  <a:lnTo>
                    <a:pt x="0" y="120464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06887" y="1271293"/>
            <a:ext cx="10474226" cy="588887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287954" y="7522609"/>
            <a:ext cx="6207393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oboto"/>
              </a:rPr>
              <a:t>Logout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5306A4-F0AE-E35D-D849-7C730447AD60}"/>
              </a:ext>
            </a:extLst>
          </p:cNvPr>
          <p:cNvSpPr/>
          <p:nvPr/>
        </p:nvSpPr>
        <p:spPr>
          <a:xfrm>
            <a:off x="3886201" y="6461429"/>
            <a:ext cx="1981200" cy="434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52475"/>
            <a:ext cx="12828207" cy="1087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19"/>
              </a:lnSpc>
            </a:pPr>
            <a:r>
              <a:rPr lang="en-US" sz="6299">
                <a:solidFill>
                  <a:srgbClr val="000000"/>
                </a:solidFill>
                <a:latin typeface="Roboto Bold"/>
              </a:rPr>
              <a:t>BackEnd Database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7345" t="38716" r="36392" b="33256"/>
          <a:stretch>
            <a:fillRect/>
          </a:stretch>
        </p:blipFill>
        <p:spPr>
          <a:xfrm>
            <a:off x="4852530" y="3151309"/>
            <a:ext cx="9004377" cy="540262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7672193" y="0"/>
            <a:ext cx="615807" cy="571315"/>
            <a:chOff x="0" y="0"/>
            <a:chExt cx="162188" cy="1504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188" cy="150470"/>
            </a:xfrm>
            <a:custGeom>
              <a:avLst/>
              <a:gdLst/>
              <a:ahLst/>
              <a:cxnLst/>
              <a:rect l="l" t="t" r="r" b="b"/>
              <a:pathLst>
                <a:path w="162188" h="150470">
                  <a:moveTo>
                    <a:pt x="0" y="0"/>
                  </a:moveTo>
                  <a:lnTo>
                    <a:pt x="162188" y="0"/>
                  </a:lnTo>
                  <a:lnTo>
                    <a:pt x="162188" y="150470"/>
                  </a:lnTo>
                  <a:lnTo>
                    <a:pt x="0" y="150470"/>
                  </a:lnTo>
                  <a:close/>
                </a:path>
              </a:pathLst>
            </a:custGeom>
            <a:solidFill>
              <a:srgbClr val="21356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15674" y="571315"/>
            <a:ext cx="456519" cy="457385"/>
            <a:chOff x="0" y="0"/>
            <a:chExt cx="120236" cy="1204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236" cy="120464"/>
            </a:xfrm>
            <a:custGeom>
              <a:avLst/>
              <a:gdLst/>
              <a:ahLst/>
              <a:cxnLst/>
              <a:rect l="l" t="t" r="r" b="b"/>
              <a:pathLst>
                <a:path w="120236" h="120464">
                  <a:moveTo>
                    <a:pt x="0" y="0"/>
                  </a:moveTo>
                  <a:lnTo>
                    <a:pt x="120236" y="0"/>
                  </a:lnTo>
                  <a:lnTo>
                    <a:pt x="120236" y="120464"/>
                  </a:lnTo>
                  <a:lnTo>
                    <a:pt x="0" y="120464"/>
                  </a:lnTo>
                  <a:close/>
                </a:path>
              </a:pathLst>
            </a:custGeom>
            <a:solidFill>
              <a:srgbClr val="21356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040304" y="2423659"/>
            <a:ext cx="6207393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oboto"/>
              </a:rPr>
              <a:t>Molds table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72193" y="0"/>
            <a:ext cx="615807" cy="571315"/>
            <a:chOff x="0" y="0"/>
            <a:chExt cx="162188" cy="150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188" cy="150470"/>
            </a:xfrm>
            <a:custGeom>
              <a:avLst/>
              <a:gdLst/>
              <a:ahLst/>
              <a:cxnLst/>
              <a:rect l="l" t="t" r="r" b="b"/>
              <a:pathLst>
                <a:path w="162188" h="150470">
                  <a:moveTo>
                    <a:pt x="0" y="0"/>
                  </a:moveTo>
                  <a:lnTo>
                    <a:pt x="162188" y="0"/>
                  </a:lnTo>
                  <a:lnTo>
                    <a:pt x="162188" y="150470"/>
                  </a:lnTo>
                  <a:lnTo>
                    <a:pt x="0" y="150470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15674" y="571315"/>
            <a:ext cx="456519" cy="457385"/>
            <a:chOff x="0" y="0"/>
            <a:chExt cx="120236" cy="1204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236" cy="120464"/>
            </a:xfrm>
            <a:custGeom>
              <a:avLst/>
              <a:gdLst/>
              <a:ahLst/>
              <a:cxnLst/>
              <a:rect l="l" t="t" r="r" b="b"/>
              <a:pathLst>
                <a:path w="120236" h="120464">
                  <a:moveTo>
                    <a:pt x="0" y="0"/>
                  </a:moveTo>
                  <a:lnTo>
                    <a:pt x="120236" y="0"/>
                  </a:lnTo>
                  <a:lnTo>
                    <a:pt x="120236" y="120464"/>
                  </a:lnTo>
                  <a:lnTo>
                    <a:pt x="0" y="120464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37189" t="23373" r="11293" b="44899"/>
          <a:stretch>
            <a:fillRect/>
          </a:stretch>
        </p:blipFill>
        <p:spPr>
          <a:xfrm>
            <a:off x="2042868" y="933450"/>
            <a:ext cx="14202265" cy="491741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20456" y="6766476"/>
            <a:ext cx="10065210" cy="318078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049365" y="285657"/>
            <a:ext cx="6207393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oboto"/>
              </a:rPr>
              <a:t>Machines table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40304" y="6299750"/>
            <a:ext cx="6207393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oboto"/>
              </a:rPr>
              <a:t>Passwords table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7395" t="38670" r="34556" b="38123"/>
          <a:stretch>
            <a:fillRect/>
          </a:stretch>
        </p:blipFill>
        <p:spPr>
          <a:xfrm>
            <a:off x="4185425" y="2125319"/>
            <a:ext cx="9917150" cy="461320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40304" y="1415550"/>
            <a:ext cx="6207393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Roboto"/>
              </a:rPr>
              <a:t>Employees table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672193" y="0"/>
            <a:ext cx="615807" cy="571315"/>
            <a:chOff x="0" y="0"/>
            <a:chExt cx="162188" cy="1504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188" cy="150470"/>
            </a:xfrm>
            <a:custGeom>
              <a:avLst/>
              <a:gdLst/>
              <a:ahLst/>
              <a:cxnLst/>
              <a:rect l="l" t="t" r="r" b="b"/>
              <a:pathLst>
                <a:path w="162188" h="150470">
                  <a:moveTo>
                    <a:pt x="0" y="0"/>
                  </a:moveTo>
                  <a:lnTo>
                    <a:pt x="162188" y="0"/>
                  </a:lnTo>
                  <a:lnTo>
                    <a:pt x="162188" y="150470"/>
                  </a:lnTo>
                  <a:lnTo>
                    <a:pt x="0" y="150470"/>
                  </a:lnTo>
                  <a:close/>
                </a:path>
              </a:pathLst>
            </a:custGeom>
            <a:solidFill>
              <a:srgbClr val="21356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15674" y="571315"/>
            <a:ext cx="456519" cy="457385"/>
            <a:chOff x="0" y="0"/>
            <a:chExt cx="120236" cy="1204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236" cy="120464"/>
            </a:xfrm>
            <a:custGeom>
              <a:avLst/>
              <a:gdLst/>
              <a:ahLst/>
              <a:cxnLst/>
              <a:rect l="l" t="t" r="r" b="b"/>
              <a:pathLst>
                <a:path w="120236" h="120464">
                  <a:moveTo>
                    <a:pt x="0" y="0"/>
                  </a:moveTo>
                  <a:lnTo>
                    <a:pt x="120236" y="0"/>
                  </a:lnTo>
                  <a:lnTo>
                    <a:pt x="120236" y="120464"/>
                  </a:lnTo>
                  <a:lnTo>
                    <a:pt x="0" y="120464"/>
                  </a:lnTo>
                  <a:close/>
                </a:path>
              </a:pathLst>
            </a:custGeom>
            <a:solidFill>
              <a:srgbClr val="21356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1132" y="4304464"/>
            <a:ext cx="4640280" cy="6268469"/>
            <a:chOff x="0" y="0"/>
            <a:chExt cx="1222131" cy="16509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2131" cy="1650955"/>
            </a:xfrm>
            <a:custGeom>
              <a:avLst/>
              <a:gdLst/>
              <a:ahLst/>
              <a:cxnLst/>
              <a:rect l="l" t="t" r="r" b="b"/>
              <a:pathLst>
                <a:path w="1222131" h="1650955">
                  <a:moveTo>
                    <a:pt x="0" y="0"/>
                  </a:moveTo>
                  <a:lnTo>
                    <a:pt x="1222131" y="0"/>
                  </a:lnTo>
                  <a:lnTo>
                    <a:pt x="1222131" y="1650955"/>
                  </a:lnTo>
                  <a:lnTo>
                    <a:pt x="0" y="1650955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909625"/>
            <a:ext cx="617557" cy="61755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771B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31957" y="2924478"/>
            <a:ext cx="4245293" cy="2919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8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"/>
              </a:rPr>
              <a:t>It must render</a:t>
            </a:r>
          </a:p>
          <a:p>
            <a:pPr marL="690881" lvl="1" indent="-345440">
              <a:lnSpc>
                <a:spcPts val="8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"/>
              </a:rPr>
              <a:t>Test the states</a:t>
            </a:r>
          </a:p>
          <a:p>
            <a:pPr marL="690881" lvl="1" indent="-345440">
              <a:lnSpc>
                <a:spcPts val="8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"/>
              </a:rPr>
              <a:t>Test the events</a:t>
            </a:r>
          </a:p>
        </p:txBody>
      </p:sp>
      <p:sp>
        <p:nvSpPr>
          <p:cNvPr id="9" name="AutoShape 9"/>
          <p:cNvSpPr/>
          <p:nvPr/>
        </p:nvSpPr>
        <p:spPr>
          <a:xfrm rot="-1543209">
            <a:off x="4895300" y="3271461"/>
            <a:ext cx="1261099" cy="0"/>
          </a:xfrm>
          <a:prstGeom prst="line">
            <a:avLst/>
          </a:prstGeom>
          <a:ln w="47625" cap="flat">
            <a:solidFill>
              <a:srgbClr val="2771B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>
            <a:off x="4930242" y="3545104"/>
            <a:ext cx="1172782" cy="0"/>
          </a:xfrm>
          <a:prstGeom prst="line">
            <a:avLst/>
          </a:prstGeom>
          <a:ln w="47625" cap="flat">
            <a:solidFill>
              <a:srgbClr val="2771B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 rot="1800000">
            <a:off x="5058100" y="5824305"/>
            <a:ext cx="1121272" cy="0"/>
          </a:xfrm>
          <a:prstGeom prst="line">
            <a:avLst/>
          </a:prstGeom>
          <a:ln w="47625" cap="flat">
            <a:solidFill>
              <a:srgbClr val="2771B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>
            <a:off x="5121305" y="5543987"/>
            <a:ext cx="982956" cy="0"/>
          </a:xfrm>
          <a:prstGeom prst="line">
            <a:avLst/>
          </a:prstGeom>
          <a:ln w="47625" cap="flat">
            <a:solidFill>
              <a:srgbClr val="2771B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 rot="-899999">
            <a:off x="5034448" y="4446875"/>
            <a:ext cx="1106738" cy="0"/>
          </a:xfrm>
          <a:prstGeom prst="line">
            <a:avLst/>
          </a:prstGeom>
          <a:ln w="47625" cap="flat">
            <a:solidFill>
              <a:srgbClr val="2771B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 rot="900000">
            <a:off x="5006541" y="4736182"/>
            <a:ext cx="1128859" cy="0"/>
          </a:xfrm>
          <a:prstGeom prst="line">
            <a:avLst/>
          </a:prstGeom>
          <a:ln w="47625" cap="flat">
            <a:solidFill>
              <a:srgbClr val="2771B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5" name="Group 15"/>
          <p:cNvGrpSpPr/>
          <p:nvPr/>
        </p:nvGrpSpPr>
        <p:grpSpPr>
          <a:xfrm>
            <a:off x="17672193" y="0"/>
            <a:ext cx="615807" cy="571315"/>
            <a:chOff x="0" y="0"/>
            <a:chExt cx="162188" cy="1504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2188" cy="150470"/>
            </a:xfrm>
            <a:custGeom>
              <a:avLst/>
              <a:gdLst/>
              <a:ahLst/>
              <a:cxnLst/>
              <a:rect l="l" t="t" r="r" b="b"/>
              <a:pathLst>
                <a:path w="162188" h="150470">
                  <a:moveTo>
                    <a:pt x="0" y="0"/>
                  </a:moveTo>
                  <a:lnTo>
                    <a:pt x="162188" y="0"/>
                  </a:lnTo>
                  <a:lnTo>
                    <a:pt x="162188" y="150470"/>
                  </a:lnTo>
                  <a:lnTo>
                    <a:pt x="0" y="150470"/>
                  </a:lnTo>
                  <a:close/>
                </a:path>
              </a:pathLst>
            </a:custGeom>
            <a:solidFill>
              <a:srgbClr val="21356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15674" y="571315"/>
            <a:ext cx="456519" cy="457385"/>
            <a:chOff x="0" y="0"/>
            <a:chExt cx="120236" cy="1204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0236" cy="120464"/>
            </a:xfrm>
            <a:custGeom>
              <a:avLst/>
              <a:gdLst/>
              <a:ahLst/>
              <a:cxnLst/>
              <a:rect l="l" t="t" r="r" b="b"/>
              <a:pathLst>
                <a:path w="120236" h="120464">
                  <a:moveTo>
                    <a:pt x="0" y="0"/>
                  </a:moveTo>
                  <a:lnTo>
                    <a:pt x="120236" y="0"/>
                  </a:lnTo>
                  <a:lnTo>
                    <a:pt x="120236" y="120464"/>
                  </a:lnTo>
                  <a:lnTo>
                    <a:pt x="0" y="120464"/>
                  </a:lnTo>
                  <a:close/>
                </a:path>
              </a:pathLst>
            </a:custGeom>
            <a:solidFill>
              <a:srgbClr val="21356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279700" y="2651197"/>
            <a:ext cx="5500000" cy="121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Roboto"/>
              </a:rPr>
              <a:t>Render without errors</a:t>
            </a:r>
          </a:p>
          <a:p>
            <a:pPr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Roboto"/>
              </a:rPr>
              <a:t>no JSX syntax errors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79700" y="3930870"/>
            <a:ext cx="5500000" cy="121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Roboto"/>
              </a:rPr>
              <a:t>enabled/disabled</a:t>
            </a:r>
          </a:p>
          <a:p>
            <a:pPr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Roboto"/>
              </a:rPr>
              <a:t>success/warning/error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79700" y="5181036"/>
            <a:ext cx="5500000" cy="121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Roboto"/>
              </a:rPr>
              <a:t>onClick events</a:t>
            </a:r>
          </a:p>
          <a:p>
            <a:pPr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Roboto"/>
              </a:rPr>
              <a:t>button/input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7274258"/>
            <a:ext cx="2557801" cy="2557801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28700" y="375055"/>
            <a:ext cx="6593974" cy="1010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6299">
                <a:solidFill>
                  <a:srgbClr val="000000"/>
                </a:solidFill>
                <a:latin typeface="Roboto Bold"/>
              </a:rPr>
              <a:t>TESTING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40846" y="1885411"/>
            <a:ext cx="6207393" cy="58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boto Bold"/>
              </a:rPr>
              <a:t>Unit Testing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68903" y="8146457"/>
            <a:ext cx="5500000" cy="69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9"/>
              </a:lnSpc>
            </a:pPr>
            <a:r>
              <a:rPr lang="en-US" sz="3899">
                <a:solidFill>
                  <a:srgbClr val="000000"/>
                </a:solidFill>
                <a:latin typeface="Roboto Bold"/>
              </a:rPr>
              <a:t>react-testing-library</a:t>
            </a:r>
          </a:p>
        </p:txBody>
      </p:sp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2323E0F9-88A2-F050-6646-593DB97808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9" t="24124" r="49013" b="13290"/>
          <a:stretch/>
        </p:blipFill>
        <p:spPr>
          <a:xfrm>
            <a:off x="10589341" y="1681621"/>
            <a:ext cx="7395087" cy="83245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775102" cy="10287000"/>
            <a:chOff x="0" y="0"/>
            <a:chExt cx="257451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74512" cy="2709333"/>
            </a:xfrm>
            <a:custGeom>
              <a:avLst/>
              <a:gdLst/>
              <a:ahLst/>
              <a:cxnLst/>
              <a:rect l="l" t="t" r="r" b="b"/>
              <a:pathLst>
                <a:path w="2574512" h="2709333">
                  <a:moveTo>
                    <a:pt x="0" y="0"/>
                  </a:moveTo>
                  <a:lnTo>
                    <a:pt x="2574512" y="0"/>
                  </a:lnTo>
                  <a:lnTo>
                    <a:pt x="257451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51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5400000">
            <a:off x="4631602" y="5105400"/>
            <a:ext cx="10287000" cy="0"/>
          </a:xfrm>
          <a:prstGeom prst="line">
            <a:avLst/>
          </a:prstGeom>
          <a:ln w="76200" cap="flat">
            <a:solidFill>
              <a:srgbClr val="FFC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26000"/>
          </a:blip>
          <a:srcRect l="17621" r="21619"/>
          <a:stretch>
            <a:fillRect/>
          </a:stretch>
        </p:blipFill>
        <p:spPr>
          <a:xfrm>
            <a:off x="180857" y="0"/>
            <a:ext cx="9594244" cy="1052044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94444" y="3756159"/>
            <a:ext cx="6399248" cy="175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24"/>
              </a:lnSpc>
            </a:pPr>
            <a:r>
              <a:rPr lang="en-US" sz="10963" spc="1480">
                <a:solidFill>
                  <a:srgbClr val="F8CD1E"/>
                </a:solidFill>
                <a:latin typeface="Roboto Bold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87410" y="6268221"/>
            <a:ext cx="5584784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Roboto"/>
              </a:rPr>
              <a:t>System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87410" y="3530488"/>
            <a:ext cx="4124444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Roboto"/>
              </a:rPr>
              <a:t>Key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7410" y="1629686"/>
            <a:ext cx="4716513" cy="131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Roboto"/>
              </a:rPr>
              <a:t>Problem Domain and 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87410" y="7724277"/>
            <a:ext cx="4124444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Roboto"/>
              </a:rPr>
              <a:t>Demonstration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49310" y="4935990"/>
            <a:ext cx="5584784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 dirty="0">
                <a:solidFill>
                  <a:srgbClr val="000000"/>
                </a:solidFill>
                <a:latin typeface="Roboto"/>
              </a:rPr>
              <a:t>Solution Architecture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B5A39EEC-29B1-A539-4238-9208FEC4D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88688" y="1629686"/>
            <a:ext cx="822960" cy="82296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BF4BAF3-E190-EE46-FDD4-8EF1464257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88688" y="7724277"/>
            <a:ext cx="822960" cy="82296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79F4FAD-361C-4BE6-1AEB-26DFD740FB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88688" y="6179956"/>
            <a:ext cx="822960" cy="82296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D6AF978-DB2C-4F75-6890-6F9D91732A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88688" y="4847725"/>
            <a:ext cx="822960" cy="82296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AB7F479-59E5-D499-49C1-2F3A2BAABA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88688" y="3442223"/>
            <a:ext cx="822960" cy="8229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4593" y="4686089"/>
            <a:ext cx="4640280" cy="5600911"/>
            <a:chOff x="0" y="0"/>
            <a:chExt cx="1222131" cy="14751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2131" cy="1475137"/>
            </a:xfrm>
            <a:custGeom>
              <a:avLst/>
              <a:gdLst/>
              <a:ahLst/>
              <a:cxnLst/>
              <a:rect l="l" t="t" r="r" b="b"/>
              <a:pathLst>
                <a:path w="1222131" h="1475137">
                  <a:moveTo>
                    <a:pt x="0" y="0"/>
                  </a:moveTo>
                  <a:lnTo>
                    <a:pt x="1222131" y="0"/>
                  </a:lnTo>
                  <a:lnTo>
                    <a:pt x="1222131" y="1475137"/>
                  </a:lnTo>
                  <a:lnTo>
                    <a:pt x="0" y="1475137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909625"/>
            <a:ext cx="617557" cy="61755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0356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62680" y="8362704"/>
            <a:ext cx="4765980" cy="159654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4133" t="17147" r="60526" b="7498"/>
          <a:stretch>
            <a:fillRect/>
          </a:stretch>
        </p:blipFill>
        <p:spPr>
          <a:xfrm>
            <a:off x="308975" y="3051057"/>
            <a:ext cx="5762612" cy="690819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 r="63506" b="6362"/>
          <a:stretch>
            <a:fillRect/>
          </a:stretch>
        </p:blipFill>
        <p:spPr>
          <a:xfrm>
            <a:off x="12219820" y="1673186"/>
            <a:ext cx="5792988" cy="835702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 l="22553" t="3861" r="46242" b="43899"/>
          <a:stretch>
            <a:fillRect/>
          </a:stretch>
        </p:blipFill>
        <p:spPr>
          <a:xfrm>
            <a:off x="6384300" y="2544397"/>
            <a:ext cx="5522806" cy="519820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940846" y="1885411"/>
            <a:ext cx="6207393" cy="58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boto Bold"/>
              </a:rPr>
              <a:t>E2E (UI) Testing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75055"/>
            <a:ext cx="6593974" cy="1010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6299">
                <a:solidFill>
                  <a:srgbClr val="000000"/>
                </a:solidFill>
                <a:latin typeface="Roboto Bold"/>
              </a:rPr>
              <a:t>TESTING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7672193" y="0"/>
            <a:ext cx="615807" cy="571315"/>
            <a:chOff x="0" y="0"/>
            <a:chExt cx="162188" cy="1504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2188" cy="150470"/>
            </a:xfrm>
            <a:custGeom>
              <a:avLst/>
              <a:gdLst/>
              <a:ahLst/>
              <a:cxnLst/>
              <a:rect l="l" t="t" r="r" b="b"/>
              <a:pathLst>
                <a:path w="162188" h="150470">
                  <a:moveTo>
                    <a:pt x="0" y="0"/>
                  </a:moveTo>
                  <a:lnTo>
                    <a:pt x="162188" y="0"/>
                  </a:lnTo>
                  <a:lnTo>
                    <a:pt x="162188" y="150470"/>
                  </a:lnTo>
                  <a:lnTo>
                    <a:pt x="0" y="150470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215674" y="571315"/>
            <a:ext cx="456519" cy="457385"/>
            <a:chOff x="0" y="0"/>
            <a:chExt cx="120236" cy="1204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0236" cy="120464"/>
            </a:xfrm>
            <a:custGeom>
              <a:avLst/>
              <a:gdLst/>
              <a:ahLst/>
              <a:cxnLst/>
              <a:rect l="l" t="t" r="r" b="b"/>
              <a:pathLst>
                <a:path w="120236" h="120464">
                  <a:moveTo>
                    <a:pt x="0" y="0"/>
                  </a:moveTo>
                  <a:lnTo>
                    <a:pt x="120236" y="0"/>
                  </a:lnTo>
                  <a:lnTo>
                    <a:pt x="120236" y="120464"/>
                  </a:lnTo>
                  <a:lnTo>
                    <a:pt x="0" y="120464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1163EEE-6C46-B042-BAD6-A2CE2DADB74B}"/>
              </a:ext>
            </a:extLst>
          </p:cNvPr>
          <p:cNvSpPr/>
          <p:nvPr/>
        </p:nvSpPr>
        <p:spPr>
          <a:xfrm>
            <a:off x="0" y="23352"/>
            <a:ext cx="18288000" cy="10263648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72193" y="0"/>
            <a:ext cx="615807" cy="571315"/>
            <a:chOff x="0" y="0"/>
            <a:chExt cx="162188" cy="1504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188" cy="150470"/>
            </a:xfrm>
            <a:custGeom>
              <a:avLst/>
              <a:gdLst/>
              <a:ahLst/>
              <a:cxnLst/>
              <a:rect l="l" t="t" r="r" b="b"/>
              <a:pathLst>
                <a:path w="162188" h="150470">
                  <a:moveTo>
                    <a:pt x="0" y="0"/>
                  </a:moveTo>
                  <a:lnTo>
                    <a:pt x="162188" y="0"/>
                  </a:lnTo>
                  <a:lnTo>
                    <a:pt x="162188" y="150470"/>
                  </a:lnTo>
                  <a:lnTo>
                    <a:pt x="0" y="150470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15674" y="571315"/>
            <a:ext cx="456519" cy="457385"/>
            <a:chOff x="0" y="0"/>
            <a:chExt cx="120236" cy="1204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236" cy="120464"/>
            </a:xfrm>
            <a:custGeom>
              <a:avLst/>
              <a:gdLst/>
              <a:ahLst/>
              <a:cxnLst/>
              <a:rect l="l" t="t" r="r" b="b"/>
              <a:pathLst>
                <a:path w="120236" h="120464">
                  <a:moveTo>
                    <a:pt x="0" y="0"/>
                  </a:moveTo>
                  <a:lnTo>
                    <a:pt x="120236" y="0"/>
                  </a:lnTo>
                  <a:lnTo>
                    <a:pt x="120236" y="120464"/>
                  </a:lnTo>
                  <a:lnTo>
                    <a:pt x="0" y="120464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6816223"/>
            <a:ext cx="5694807" cy="55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Roboto"/>
              </a:rPr>
              <a:t>Molding Machine Dashboad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134928"/>
            <a:ext cx="13096530" cy="2123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358"/>
              </a:lnSpc>
            </a:pPr>
            <a:r>
              <a:rPr lang="en-US" sz="12398">
                <a:solidFill>
                  <a:srgbClr val="FFC000"/>
                </a:solidFill>
                <a:latin typeface="Roboto Bold"/>
              </a:rPr>
              <a:t>Demonstration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6B9D64F-AA99-D6C0-5966-5A6624082256}"/>
              </a:ext>
            </a:extLst>
          </p:cNvPr>
          <p:cNvSpPr/>
          <p:nvPr/>
        </p:nvSpPr>
        <p:spPr>
          <a:xfrm>
            <a:off x="0" y="23352"/>
            <a:ext cx="18288000" cy="10263648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72193" y="0"/>
            <a:ext cx="615807" cy="571315"/>
            <a:chOff x="0" y="0"/>
            <a:chExt cx="162188" cy="1504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188" cy="150470"/>
            </a:xfrm>
            <a:custGeom>
              <a:avLst/>
              <a:gdLst/>
              <a:ahLst/>
              <a:cxnLst/>
              <a:rect l="l" t="t" r="r" b="b"/>
              <a:pathLst>
                <a:path w="162188" h="150470">
                  <a:moveTo>
                    <a:pt x="0" y="0"/>
                  </a:moveTo>
                  <a:lnTo>
                    <a:pt x="162188" y="0"/>
                  </a:lnTo>
                  <a:lnTo>
                    <a:pt x="162188" y="150470"/>
                  </a:lnTo>
                  <a:lnTo>
                    <a:pt x="0" y="150470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15674" y="571315"/>
            <a:ext cx="456519" cy="457385"/>
            <a:chOff x="0" y="0"/>
            <a:chExt cx="120236" cy="1204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236" cy="120464"/>
            </a:xfrm>
            <a:custGeom>
              <a:avLst/>
              <a:gdLst/>
              <a:ahLst/>
              <a:cxnLst/>
              <a:rect l="l" t="t" r="r" b="b"/>
              <a:pathLst>
                <a:path w="120236" h="120464">
                  <a:moveTo>
                    <a:pt x="0" y="0"/>
                  </a:moveTo>
                  <a:lnTo>
                    <a:pt x="120236" y="0"/>
                  </a:lnTo>
                  <a:lnTo>
                    <a:pt x="120236" y="120464"/>
                  </a:lnTo>
                  <a:lnTo>
                    <a:pt x="0" y="120464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6816223"/>
            <a:ext cx="5694807" cy="55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Roboto"/>
              </a:rPr>
              <a:t>Molding Machine Dashboad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134928"/>
            <a:ext cx="7841921" cy="2123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358"/>
              </a:lnSpc>
            </a:pPr>
            <a:r>
              <a:rPr lang="en-US" sz="12398">
                <a:solidFill>
                  <a:srgbClr val="FFC000"/>
                </a:solidFill>
                <a:latin typeface="Roboto Bold"/>
              </a:rPr>
              <a:t>Q &amp; 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0389" b="3206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672193" y="0"/>
            <a:ext cx="615807" cy="571315"/>
            <a:chOff x="0" y="0"/>
            <a:chExt cx="162188" cy="1504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188" cy="150470"/>
            </a:xfrm>
            <a:custGeom>
              <a:avLst/>
              <a:gdLst/>
              <a:ahLst/>
              <a:cxnLst/>
              <a:rect l="l" t="t" r="r" b="b"/>
              <a:pathLst>
                <a:path w="162188" h="150470">
                  <a:moveTo>
                    <a:pt x="0" y="0"/>
                  </a:moveTo>
                  <a:lnTo>
                    <a:pt x="162188" y="0"/>
                  </a:lnTo>
                  <a:lnTo>
                    <a:pt x="162188" y="150470"/>
                  </a:lnTo>
                  <a:lnTo>
                    <a:pt x="0" y="150470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15674" y="571315"/>
            <a:ext cx="456519" cy="457385"/>
            <a:chOff x="0" y="0"/>
            <a:chExt cx="120236" cy="1204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236" cy="120464"/>
            </a:xfrm>
            <a:custGeom>
              <a:avLst/>
              <a:gdLst/>
              <a:ahLst/>
              <a:cxnLst/>
              <a:rect l="l" t="t" r="r" b="b"/>
              <a:pathLst>
                <a:path w="120236" h="120464">
                  <a:moveTo>
                    <a:pt x="0" y="0"/>
                  </a:moveTo>
                  <a:lnTo>
                    <a:pt x="120236" y="0"/>
                  </a:lnTo>
                  <a:lnTo>
                    <a:pt x="120236" y="120464"/>
                  </a:lnTo>
                  <a:lnTo>
                    <a:pt x="0" y="120464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6816223"/>
            <a:ext cx="5694807" cy="55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Roboto"/>
              </a:rPr>
              <a:t>Molding Machine Dashboad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134928"/>
            <a:ext cx="7841921" cy="2123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358"/>
              </a:lnSpc>
            </a:pPr>
            <a:r>
              <a:rPr lang="en-US" sz="12398" dirty="0">
                <a:solidFill>
                  <a:srgbClr val="FFC000"/>
                </a:solidFill>
                <a:latin typeface="Roboto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124907" y="5360849"/>
            <a:ext cx="11155680" cy="0"/>
          </a:xfrm>
          <a:prstGeom prst="line">
            <a:avLst/>
          </a:prstGeom>
          <a:ln w="114300" cap="flat">
            <a:solidFill>
              <a:srgbClr val="FFC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7672193" y="0"/>
            <a:ext cx="615807" cy="571315"/>
            <a:chOff x="0" y="0"/>
            <a:chExt cx="162188" cy="1504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188" cy="150470"/>
            </a:xfrm>
            <a:custGeom>
              <a:avLst/>
              <a:gdLst/>
              <a:ahLst/>
              <a:cxnLst/>
              <a:rect l="l" t="t" r="r" b="b"/>
              <a:pathLst>
                <a:path w="162188" h="150470">
                  <a:moveTo>
                    <a:pt x="0" y="0"/>
                  </a:moveTo>
                  <a:lnTo>
                    <a:pt x="162188" y="0"/>
                  </a:lnTo>
                  <a:lnTo>
                    <a:pt x="162188" y="150470"/>
                  </a:lnTo>
                  <a:lnTo>
                    <a:pt x="0" y="150470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15674" y="571315"/>
            <a:ext cx="456519" cy="457385"/>
            <a:chOff x="0" y="0"/>
            <a:chExt cx="120236" cy="1204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236" cy="120464"/>
            </a:xfrm>
            <a:custGeom>
              <a:avLst/>
              <a:gdLst/>
              <a:ahLst/>
              <a:cxnLst/>
              <a:rect l="l" t="t" r="r" b="b"/>
              <a:pathLst>
                <a:path w="120236" h="120464">
                  <a:moveTo>
                    <a:pt x="0" y="0"/>
                  </a:moveTo>
                  <a:lnTo>
                    <a:pt x="120236" y="0"/>
                  </a:lnTo>
                  <a:lnTo>
                    <a:pt x="120236" y="120464"/>
                  </a:lnTo>
                  <a:lnTo>
                    <a:pt x="0" y="120464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30205" r="30205"/>
          <a:stretch>
            <a:fillRect/>
          </a:stretch>
        </p:blipFill>
        <p:spPr>
          <a:xfrm>
            <a:off x="0" y="0"/>
            <a:ext cx="5429907" cy="1028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840510" y="780957"/>
            <a:ext cx="8978780" cy="202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6299">
                <a:solidFill>
                  <a:srgbClr val="000000"/>
                </a:solidFill>
                <a:latin typeface="Roboto Bold"/>
              </a:rPr>
              <a:t>Problem Domain and 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79663" y="3575197"/>
            <a:ext cx="632867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FF1616"/>
                </a:solidFill>
                <a:latin typeface="Roboto Bold"/>
              </a:rPr>
              <a:t>? stuck plastic problem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52933" y="7791906"/>
            <a:ext cx="12835067" cy="1348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6"/>
              </a:lnSpc>
              <a:spcBef>
                <a:spcPct val="0"/>
              </a:spcBef>
            </a:pPr>
            <a:r>
              <a:rPr lang="en-US" sz="3904">
                <a:solidFill>
                  <a:srgbClr val="FF1616"/>
                </a:solidFill>
                <a:latin typeface="Roboto"/>
              </a:rPr>
              <a:t>What if we had a method to identify the inefficient machines at a glance?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79663" y="4775234"/>
            <a:ext cx="10687588" cy="19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000000"/>
                </a:solidFill>
                <a:latin typeface="Roboto"/>
              </a:rPr>
              <a:t>Plastic residue gets stuck or left behind in the mold</a:t>
            </a:r>
          </a:p>
          <a:p>
            <a:pPr marL="820421" lvl="1" indent="-410210">
              <a:lnSpc>
                <a:spcPts val="5320"/>
              </a:lnSpc>
              <a:buFont typeface="Arial"/>
              <a:buChar char="•"/>
            </a:pPr>
            <a:r>
              <a:rPr lang="en-US" sz="3800" dirty="0">
                <a:solidFill>
                  <a:srgbClr val="000000"/>
                </a:solidFill>
                <a:latin typeface="Roboto"/>
              </a:rPr>
              <a:t>Reduces the efficiency of the machines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19889" y="1673865"/>
            <a:ext cx="4867373" cy="1028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27"/>
              </a:lnSpc>
            </a:pPr>
            <a:r>
              <a:rPr lang="en-US" sz="6399">
                <a:solidFill>
                  <a:srgbClr val="000000"/>
                </a:solidFill>
                <a:latin typeface="Roboto Bold"/>
              </a:rPr>
              <a:t>Our Solution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27003" y="1702440"/>
            <a:ext cx="704784" cy="89729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14350" y="4158606"/>
            <a:ext cx="17259300" cy="176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79"/>
              </a:lnSpc>
            </a:pPr>
            <a:r>
              <a:rPr lang="en-US" sz="10199">
                <a:solidFill>
                  <a:srgbClr val="FFC000"/>
                </a:solidFill>
                <a:latin typeface="Roboto Bold"/>
              </a:rPr>
              <a:t>Molding Machine Dashboard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672193" y="0"/>
            <a:ext cx="615807" cy="571315"/>
            <a:chOff x="0" y="0"/>
            <a:chExt cx="162188" cy="1504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2188" cy="150470"/>
            </a:xfrm>
            <a:custGeom>
              <a:avLst/>
              <a:gdLst/>
              <a:ahLst/>
              <a:cxnLst/>
              <a:rect l="l" t="t" r="r" b="b"/>
              <a:pathLst>
                <a:path w="162188" h="150470">
                  <a:moveTo>
                    <a:pt x="0" y="0"/>
                  </a:moveTo>
                  <a:lnTo>
                    <a:pt x="162188" y="0"/>
                  </a:lnTo>
                  <a:lnTo>
                    <a:pt x="162188" y="150470"/>
                  </a:lnTo>
                  <a:lnTo>
                    <a:pt x="0" y="150470"/>
                  </a:lnTo>
                  <a:close/>
                </a:path>
              </a:pathLst>
            </a:custGeom>
            <a:solidFill>
              <a:srgbClr val="21356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15674" y="571315"/>
            <a:ext cx="456519" cy="457385"/>
            <a:chOff x="0" y="0"/>
            <a:chExt cx="120236" cy="1204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236" cy="120464"/>
            </a:xfrm>
            <a:custGeom>
              <a:avLst/>
              <a:gdLst/>
              <a:ahLst/>
              <a:cxnLst/>
              <a:rect l="l" t="t" r="r" b="b"/>
              <a:pathLst>
                <a:path w="120236" h="120464">
                  <a:moveTo>
                    <a:pt x="0" y="0"/>
                  </a:moveTo>
                  <a:lnTo>
                    <a:pt x="120236" y="0"/>
                  </a:lnTo>
                  <a:lnTo>
                    <a:pt x="120236" y="120464"/>
                  </a:lnTo>
                  <a:lnTo>
                    <a:pt x="0" y="120464"/>
                  </a:lnTo>
                  <a:close/>
                </a:path>
              </a:pathLst>
            </a:custGeom>
            <a:solidFill>
              <a:srgbClr val="21356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FD7C97-AE38-3E8B-E644-0FE75BBFCBEF}"/>
              </a:ext>
            </a:extLst>
          </p:cNvPr>
          <p:cNvGrpSpPr/>
          <p:nvPr/>
        </p:nvGrpSpPr>
        <p:grpSpPr>
          <a:xfrm>
            <a:off x="838200" y="7581900"/>
            <a:ext cx="2286000" cy="0"/>
            <a:chOff x="8572500" y="7353300"/>
            <a:chExt cx="2286000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ED0CB1-89CF-90ED-41B7-037B2205DEF2}"/>
                </a:ext>
              </a:extLst>
            </p:cNvPr>
            <p:cNvCxnSpPr>
              <a:cxnSpLocks/>
            </p:cNvCxnSpPr>
            <p:nvPr/>
          </p:nvCxnSpPr>
          <p:spPr>
            <a:xfrm>
              <a:off x="8572500" y="7353300"/>
              <a:ext cx="1143000" cy="0"/>
            </a:xfrm>
            <a:prstGeom prst="line">
              <a:avLst/>
            </a:prstGeom>
            <a:ln w="889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416460-6517-47A0-417C-28F58952CEF8}"/>
                </a:ext>
              </a:extLst>
            </p:cNvPr>
            <p:cNvCxnSpPr>
              <a:cxnSpLocks/>
            </p:cNvCxnSpPr>
            <p:nvPr/>
          </p:nvCxnSpPr>
          <p:spPr>
            <a:xfrm>
              <a:off x="9715500" y="7353300"/>
              <a:ext cx="1143000" cy="0"/>
            </a:xfrm>
            <a:prstGeom prst="line">
              <a:avLst/>
            </a:prstGeom>
            <a:ln w="88900">
              <a:solidFill>
                <a:srgbClr val="2135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92289" y="-522733"/>
            <a:ext cx="4239508" cy="7290246"/>
            <a:chOff x="0" y="0"/>
            <a:chExt cx="1116578" cy="19200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578" cy="1920065"/>
            </a:xfrm>
            <a:custGeom>
              <a:avLst/>
              <a:gdLst/>
              <a:ahLst/>
              <a:cxnLst/>
              <a:rect l="l" t="t" r="r" b="b"/>
              <a:pathLst>
                <a:path w="1116578" h="1920065">
                  <a:moveTo>
                    <a:pt x="0" y="0"/>
                  </a:moveTo>
                  <a:lnTo>
                    <a:pt x="1116578" y="0"/>
                  </a:lnTo>
                  <a:lnTo>
                    <a:pt x="1116578" y="1920065"/>
                  </a:lnTo>
                  <a:lnTo>
                    <a:pt x="0" y="1920065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03318" y="1188170"/>
            <a:ext cx="7765846" cy="202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6299">
                <a:solidFill>
                  <a:srgbClr val="000000"/>
                </a:solidFill>
                <a:latin typeface="Roboto Bold"/>
              </a:rPr>
              <a:t>What is Molding Machine Dasboard?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6841" y="4678362"/>
            <a:ext cx="7116258" cy="208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Roboto"/>
              </a:rPr>
              <a:t>It is a </a:t>
            </a:r>
            <a:r>
              <a:rPr lang="en-US" sz="3999">
                <a:solidFill>
                  <a:srgbClr val="000000"/>
                </a:solidFill>
                <a:latin typeface="Roboto Bold"/>
              </a:rPr>
              <a:t>visual display</a:t>
            </a:r>
            <a:r>
              <a:rPr lang="en-US" sz="3999">
                <a:solidFill>
                  <a:srgbClr val="000000"/>
                </a:solidFill>
                <a:latin typeface="Roboto"/>
              </a:rPr>
              <a:t> of all data relevant to </a:t>
            </a:r>
            <a:r>
              <a:rPr lang="en-US" sz="3999">
                <a:solidFill>
                  <a:srgbClr val="000000"/>
                </a:solidFill>
                <a:latin typeface="Roboto Bold"/>
              </a:rPr>
              <a:t>25+ machines</a:t>
            </a:r>
            <a:r>
              <a:rPr lang="en-US" sz="3999">
                <a:solidFill>
                  <a:srgbClr val="000000"/>
                </a:solidFill>
                <a:latin typeface="Roboto"/>
              </a:rPr>
              <a:t> in a factory setting</a:t>
            </a:r>
          </a:p>
        </p:txBody>
      </p:sp>
      <p:pic>
        <p:nvPicPr>
          <p:cNvPr id="9" name="Picture 8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7D613362-D23A-A1BC-BE98-F5E11EAAA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7" t="3352" r="33668" b="7298"/>
          <a:stretch/>
        </p:blipFill>
        <p:spPr>
          <a:xfrm>
            <a:off x="10515600" y="482981"/>
            <a:ext cx="7116258" cy="83104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3000"/>
          </a:blip>
          <a:srcRect l="8361" r="47914"/>
          <a:stretch>
            <a:fillRect/>
          </a:stretch>
        </p:blipFill>
        <p:spPr>
          <a:xfrm>
            <a:off x="0" y="0"/>
            <a:ext cx="9614747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385343"/>
            <a:ext cx="7204978" cy="149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98"/>
              </a:lnSpc>
            </a:pPr>
            <a:r>
              <a:rPr lang="en-US" sz="9369">
                <a:solidFill>
                  <a:srgbClr val="000000"/>
                </a:solidFill>
                <a:latin typeface="Roboto Bold"/>
              </a:rPr>
              <a:t>Key Features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65428" y="3143646"/>
            <a:ext cx="4913557" cy="1118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dirty="0">
                <a:solidFill>
                  <a:srgbClr val="000000"/>
                </a:solidFill>
                <a:latin typeface="Roboto"/>
              </a:rPr>
              <a:t>Graphical representation of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65428" y="5289343"/>
            <a:ext cx="3945991" cy="1118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Roboto"/>
              </a:rPr>
              <a:t>Ability to generate reports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65427" y="7389032"/>
            <a:ext cx="5408173" cy="111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dirty="0">
                <a:solidFill>
                  <a:srgbClr val="000000"/>
                </a:solidFill>
                <a:latin typeface="Roboto"/>
              </a:rPr>
              <a:t>Ability to update the database through the dashboard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45980" y="1559925"/>
            <a:ext cx="3768878" cy="55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Roboto"/>
              </a:rPr>
              <a:t>Secure login system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672193" y="0"/>
            <a:ext cx="615807" cy="571315"/>
            <a:chOff x="0" y="0"/>
            <a:chExt cx="162188" cy="1504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2188" cy="150470"/>
            </a:xfrm>
            <a:custGeom>
              <a:avLst/>
              <a:gdLst/>
              <a:ahLst/>
              <a:cxnLst/>
              <a:rect l="l" t="t" r="r" b="b"/>
              <a:pathLst>
                <a:path w="162188" h="150470">
                  <a:moveTo>
                    <a:pt x="0" y="0"/>
                  </a:moveTo>
                  <a:lnTo>
                    <a:pt x="162188" y="0"/>
                  </a:lnTo>
                  <a:lnTo>
                    <a:pt x="162188" y="150470"/>
                  </a:lnTo>
                  <a:lnTo>
                    <a:pt x="0" y="150470"/>
                  </a:lnTo>
                  <a:close/>
                </a:path>
              </a:pathLst>
            </a:custGeom>
            <a:solidFill>
              <a:srgbClr val="21356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15674" y="571315"/>
            <a:ext cx="456519" cy="457385"/>
            <a:chOff x="0" y="0"/>
            <a:chExt cx="120236" cy="1204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236" cy="120464"/>
            </a:xfrm>
            <a:custGeom>
              <a:avLst/>
              <a:gdLst/>
              <a:ahLst/>
              <a:cxnLst/>
              <a:rect l="l" t="t" r="r" b="b"/>
              <a:pathLst>
                <a:path w="120236" h="120464">
                  <a:moveTo>
                    <a:pt x="0" y="0"/>
                  </a:moveTo>
                  <a:lnTo>
                    <a:pt x="120236" y="0"/>
                  </a:lnTo>
                  <a:lnTo>
                    <a:pt x="120236" y="120464"/>
                  </a:lnTo>
                  <a:lnTo>
                    <a:pt x="0" y="120464"/>
                  </a:lnTo>
                  <a:close/>
                </a:path>
              </a:pathLst>
            </a:custGeom>
            <a:solidFill>
              <a:srgbClr val="21356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rot="5400000">
            <a:off x="4303383" y="5327443"/>
            <a:ext cx="10698929" cy="0"/>
          </a:xfrm>
          <a:prstGeom prst="line">
            <a:avLst/>
          </a:prstGeom>
          <a:ln w="76200" cap="flat">
            <a:solidFill>
              <a:srgbClr val="FFC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6A05C0C-E372-B85E-29D5-5156FDA14D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6081" y="1509945"/>
            <a:ext cx="822960" cy="82296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1B01964-66A4-F5AD-FF89-9951DF07E7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6081" y="7267059"/>
            <a:ext cx="822960" cy="82296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CEBCD1A-9131-A6C2-848C-AC5EB7A32F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6081" y="5251243"/>
            <a:ext cx="822960" cy="82296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FC16FDA-F0C9-94F9-E927-9CC8B679A5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6081" y="3086096"/>
            <a:ext cx="822960" cy="822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56" r="1156" b="1752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09298" y="0"/>
            <a:ext cx="18706597" cy="10287000"/>
            <a:chOff x="0" y="0"/>
            <a:chExt cx="492684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26840" cy="2709333"/>
            </a:xfrm>
            <a:custGeom>
              <a:avLst/>
              <a:gdLst/>
              <a:ahLst/>
              <a:cxnLst/>
              <a:rect l="l" t="t" r="r" b="b"/>
              <a:pathLst>
                <a:path w="4926840" h="2709333">
                  <a:moveTo>
                    <a:pt x="0" y="0"/>
                  </a:moveTo>
                  <a:lnTo>
                    <a:pt x="4926840" y="0"/>
                  </a:lnTo>
                  <a:lnTo>
                    <a:pt x="49268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F1517">
                <a:alpha val="4588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672193" y="0"/>
            <a:ext cx="615807" cy="571315"/>
            <a:chOff x="0" y="0"/>
            <a:chExt cx="162188" cy="1504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188" cy="150470"/>
            </a:xfrm>
            <a:custGeom>
              <a:avLst/>
              <a:gdLst/>
              <a:ahLst/>
              <a:cxnLst/>
              <a:rect l="l" t="t" r="r" b="b"/>
              <a:pathLst>
                <a:path w="162188" h="150470">
                  <a:moveTo>
                    <a:pt x="0" y="0"/>
                  </a:moveTo>
                  <a:lnTo>
                    <a:pt x="162188" y="0"/>
                  </a:lnTo>
                  <a:lnTo>
                    <a:pt x="162188" y="150470"/>
                  </a:lnTo>
                  <a:lnTo>
                    <a:pt x="0" y="150470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15674" y="571315"/>
            <a:ext cx="456519" cy="457385"/>
            <a:chOff x="0" y="0"/>
            <a:chExt cx="120236" cy="1204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236" cy="120464"/>
            </a:xfrm>
            <a:custGeom>
              <a:avLst/>
              <a:gdLst/>
              <a:ahLst/>
              <a:cxnLst/>
              <a:rect l="l" t="t" r="r" b="b"/>
              <a:pathLst>
                <a:path w="120236" h="120464">
                  <a:moveTo>
                    <a:pt x="0" y="0"/>
                  </a:moveTo>
                  <a:lnTo>
                    <a:pt x="120236" y="0"/>
                  </a:lnTo>
                  <a:lnTo>
                    <a:pt x="120236" y="120464"/>
                  </a:lnTo>
                  <a:lnTo>
                    <a:pt x="0" y="120464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7134928"/>
            <a:ext cx="16757218" cy="212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358"/>
              </a:lnSpc>
            </a:pPr>
            <a:r>
              <a:rPr lang="en-US" sz="12398">
                <a:solidFill>
                  <a:srgbClr val="FFC000"/>
                </a:solidFill>
                <a:latin typeface="Roboto Bold"/>
              </a:rPr>
              <a:t>Solution Architecture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816223"/>
            <a:ext cx="5694807" cy="55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Roboto"/>
              </a:rPr>
              <a:t>Molding Machine Dashboad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52094">
            <a:off x="11127946" y="4747655"/>
            <a:ext cx="313443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" name="AutoShape 3"/>
          <p:cNvSpPr/>
          <p:nvPr/>
        </p:nvSpPr>
        <p:spPr>
          <a:xfrm rot="-8806717">
            <a:off x="11129734" y="4333534"/>
            <a:ext cx="3130854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" name="AutoShape 4"/>
          <p:cNvSpPr/>
          <p:nvPr/>
        </p:nvSpPr>
        <p:spPr>
          <a:xfrm rot="-2097307">
            <a:off x="5284197" y="4273136"/>
            <a:ext cx="2314125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 rot="8643896">
            <a:off x="4886696" y="4010000"/>
            <a:ext cx="251387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" name="Group 6"/>
          <p:cNvGrpSpPr/>
          <p:nvPr/>
        </p:nvGrpSpPr>
        <p:grpSpPr>
          <a:xfrm>
            <a:off x="17672193" y="0"/>
            <a:ext cx="615807" cy="571315"/>
            <a:chOff x="0" y="0"/>
            <a:chExt cx="162188" cy="1504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188" cy="150470"/>
            </a:xfrm>
            <a:custGeom>
              <a:avLst/>
              <a:gdLst/>
              <a:ahLst/>
              <a:cxnLst/>
              <a:rect l="l" t="t" r="r" b="b"/>
              <a:pathLst>
                <a:path w="162188" h="150470">
                  <a:moveTo>
                    <a:pt x="0" y="0"/>
                  </a:moveTo>
                  <a:lnTo>
                    <a:pt x="162188" y="0"/>
                  </a:lnTo>
                  <a:lnTo>
                    <a:pt x="162188" y="150470"/>
                  </a:lnTo>
                  <a:lnTo>
                    <a:pt x="0" y="150470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15674" y="571315"/>
            <a:ext cx="456519" cy="457385"/>
            <a:chOff x="0" y="0"/>
            <a:chExt cx="120236" cy="1204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236" cy="120464"/>
            </a:xfrm>
            <a:custGeom>
              <a:avLst/>
              <a:gdLst/>
              <a:ahLst/>
              <a:cxnLst/>
              <a:rect l="l" t="t" r="r" b="b"/>
              <a:pathLst>
                <a:path w="120236" h="120464">
                  <a:moveTo>
                    <a:pt x="0" y="0"/>
                  </a:moveTo>
                  <a:lnTo>
                    <a:pt x="120236" y="0"/>
                  </a:lnTo>
                  <a:lnTo>
                    <a:pt x="120236" y="120464"/>
                  </a:lnTo>
                  <a:lnTo>
                    <a:pt x="0" y="120464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017781" y="5821397"/>
            <a:ext cx="2862100" cy="286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23764" y="5234926"/>
            <a:ext cx="2119932" cy="211993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45943" y="6198508"/>
            <a:ext cx="1877821" cy="187782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745943" y="4363688"/>
            <a:ext cx="1915523" cy="191552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814620" y="1989193"/>
            <a:ext cx="2782274" cy="278227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262268" y="8669564"/>
            <a:ext cx="2722992" cy="583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Roboto"/>
              </a:rPr>
              <a:t>Backend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90468" y="8647992"/>
            <a:ext cx="2316726" cy="583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Roboto"/>
              </a:rPr>
              <a:t>Frontend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75324" y="494728"/>
            <a:ext cx="4980603" cy="101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6299">
                <a:solidFill>
                  <a:srgbClr val="000000"/>
                </a:solidFill>
                <a:latin typeface="Roboto Bold"/>
              </a:rPr>
              <a:t>Flow of Data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08281" y="3422617"/>
            <a:ext cx="6207393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Roboto"/>
              </a:rPr>
              <a:t>GET/POST/</a:t>
            </a:r>
          </a:p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Roboto"/>
              </a:rPr>
              <a:t>PUT/DELETE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642582" y="4831557"/>
            <a:ext cx="6207393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Roboto"/>
              </a:rPr>
              <a:t>JSON/ XML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72193" y="0"/>
            <a:ext cx="615807" cy="571315"/>
            <a:chOff x="0" y="0"/>
            <a:chExt cx="162188" cy="1504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188" cy="150470"/>
            </a:xfrm>
            <a:custGeom>
              <a:avLst/>
              <a:gdLst/>
              <a:ahLst/>
              <a:cxnLst/>
              <a:rect l="l" t="t" r="r" b="b"/>
              <a:pathLst>
                <a:path w="162188" h="150470">
                  <a:moveTo>
                    <a:pt x="0" y="0"/>
                  </a:moveTo>
                  <a:lnTo>
                    <a:pt x="162188" y="0"/>
                  </a:lnTo>
                  <a:lnTo>
                    <a:pt x="162188" y="150470"/>
                  </a:lnTo>
                  <a:lnTo>
                    <a:pt x="0" y="150470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15674" y="571315"/>
            <a:ext cx="456519" cy="457385"/>
            <a:chOff x="0" y="0"/>
            <a:chExt cx="120236" cy="1204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236" cy="120464"/>
            </a:xfrm>
            <a:custGeom>
              <a:avLst/>
              <a:gdLst/>
              <a:ahLst/>
              <a:cxnLst/>
              <a:rect l="l" t="t" r="r" b="b"/>
              <a:pathLst>
                <a:path w="120236" h="120464">
                  <a:moveTo>
                    <a:pt x="0" y="0"/>
                  </a:moveTo>
                  <a:lnTo>
                    <a:pt x="120236" y="0"/>
                  </a:lnTo>
                  <a:lnTo>
                    <a:pt x="120236" y="120464"/>
                  </a:lnTo>
                  <a:lnTo>
                    <a:pt x="0" y="120464"/>
                  </a:lnTo>
                  <a:close/>
                </a:path>
              </a:pathLst>
            </a:custGeom>
            <a:solidFill>
              <a:srgbClr val="FFC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076091" y="1647900"/>
            <a:ext cx="7623872" cy="874132"/>
            <a:chOff x="0" y="0"/>
            <a:chExt cx="9135570" cy="10474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35570" cy="1047459"/>
            </a:xfrm>
            <a:custGeom>
              <a:avLst/>
              <a:gdLst/>
              <a:ahLst/>
              <a:cxnLst/>
              <a:rect l="l" t="t" r="r" b="b"/>
              <a:pathLst>
                <a:path w="9135570" h="1047459">
                  <a:moveTo>
                    <a:pt x="9011110" y="1047459"/>
                  </a:moveTo>
                  <a:lnTo>
                    <a:pt x="124460" y="1047459"/>
                  </a:lnTo>
                  <a:cubicBezTo>
                    <a:pt x="55880" y="1047459"/>
                    <a:pt x="0" y="991579"/>
                    <a:pt x="0" y="9229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011110" y="0"/>
                  </a:lnTo>
                  <a:cubicBezTo>
                    <a:pt x="9079690" y="0"/>
                    <a:pt x="9135570" y="55880"/>
                    <a:pt x="9135570" y="124460"/>
                  </a:cubicBezTo>
                  <a:lnTo>
                    <a:pt x="9135570" y="922999"/>
                  </a:lnTo>
                  <a:cubicBezTo>
                    <a:pt x="9135570" y="991579"/>
                    <a:pt x="9079690" y="1047459"/>
                    <a:pt x="9011110" y="1047459"/>
                  </a:cubicBezTo>
                  <a:close/>
                </a:path>
              </a:pathLst>
            </a:custGeom>
            <a:solidFill>
              <a:srgbClr val="213561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963309" y="1722478"/>
            <a:ext cx="1849438" cy="64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5"/>
              </a:lnSpc>
            </a:pPr>
            <a:r>
              <a:rPr lang="en-US" sz="3789">
                <a:solidFill>
                  <a:srgbClr val="F2F4F1"/>
                </a:solidFill>
                <a:latin typeface="Montserrat Classic"/>
              </a:rPr>
              <a:t>React.js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086011" y="8695364"/>
            <a:ext cx="7623872" cy="874132"/>
            <a:chOff x="0" y="0"/>
            <a:chExt cx="9135570" cy="10474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35570" cy="1047459"/>
            </a:xfrm>
            <a:custGeom>
              <a:avLst/>
              <a:gdLst/>
              <a:ahLst/>
              <a:cxnLst/>
              <a:rect l="l" t="t" r="r" b="b"/>
              <a:pathLst>
                <a:path w="9135570" h="1047459">
                  <a:moveTo>
                    <a:pt x="9011110" y="1047459"/>
                  </a:moveTo>
                  <a:lnTo>
                    <a:pt x="124460" y="1047459"/>
                  </a:lnTo>
                  <a:cubicBezTo>
                    <a:pt x="55880" y="1047459"/>
                    <a:pt x="0" y="991579"/>
                    <a:pt x="0" y="9229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011110" y="0"/>
                  </a:lnTo>
                  <a:cubicBezTo>
                    <a:pt x="9079690" y="0"/>
                    <a:pt x="9135570" y="55880"/>
                    <a:pt x="9135570" y="124460"/>
                  </a:cubicBezTo>
                  <a:lnTo>
                    <a:pt x="9135570" y="922999"/>
                  </a:lnTo>
                  <a:cubicBezTo>
                    <a:pt x="9135570" y="991579"/>
                    <a:pt x="9079690" y="1047459"/>
                    <a:pt x="9011110" y="1047459"/>
                  </a:cubicBezTo>
                  <a:close/>
                </a:path>
              </a:pathLst>
            </a:custGeom>
            <a:solidFill>
              <a:srgbClr val="213561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8678682" y="8814705"/>
            <a:ext cx="2359041" cy="604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05"/>
              </a:lnSpc>
            </a:pPr>
            <a:r>
              <a:rPr lang="en-US" sz="3789" dirty="0">
                <a:solidFill>
                  <a:srgbClr val="F2F4F1"/>
                </a:solidFill>
                <a:latin typeface="Montserrat Classic"/>
              </a:rPr>
              <a:t>MySQL</a:t>
            </a:r>
          </a:p>
        </p:txBody>
      </p:sp>
      <p:sp>
        <p:nvSpPr>
          <p:cNvPr id="14" name="AutoShape 14"/>
          <p:cNvSpPr/>
          <p:nvPr/>
        </p:nvSpPr>
        <p:spPr>
          <a:xfrm rot="-5400000">
            <a:off x="8865391" y="3125299"/>
            <a:ext cx="1259615" cy="0"/>
          </a:xfrm>
          <a:prstGeom prst="line">
            <a:avLst/>
          </a:prstGeom>
          <a:ln w="57150" cap="flat">
            <a:solidFill>
              <a:srgbClr val="F8CD1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 rot="-5400000">
            <a:off x="8918472" y="8039015"/>
            <a:ext cx="1259615" cy="0"/>
          </a:xfrm>
          <a:prstGeom prst="line">
            <a:avLst/>
          </a:prstGeom>
          <a:ln w="57150" cap="flat">
            <a:solidFill>
              <a:srgbClr val="F8CD1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 rot="5427071">
            <a:off x="9253241" y="3125299"/>
            <a:ext cx="1259654" cy="0"/>
          </a:xfrm>
          <a:prstGeom prst="line">
            <a:avLst/>
          </a:prstGeom>
          <a:ln w="57150" cap="flat">
            <a:solidFill>
              <a:srgbClr val="F8CD1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 rot="5427071">
            <a:off x="9216781" y="8038806"/>
            <a:ext cx="1259654" cy="0"/>
          </a:xfrm>
          <a:prstGeom prst="line">
            <a:avLst/>
          </a:prstGeom>
          <a:ln w="57150" cap="flat">
            <a:solidFill>
              <a:srgbClr val="F8CD1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TextBox 18"/>
          <p:cNvSpPr txBox="1"/>
          <p:nvPr/>
        </p:nvSpPr>
        <p:spPr>
          <a:xfrm>
            <a:off x="3959710" y="1807921"/>
            <a:ext cx="2026212" cy="56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4"/>
              </a:lnSpc>
            </a:pPr>
            <a:r>
              <a:rPr lang="en-US" sz="3317">
                <a:solidFill>
                  <a:srgbClr val="040606"/>
                </a:solidFill>
                <a:latin typeface="Montserrat Classic Bold"/>
              </a:rPr>
              <a:t>FrontEnd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54162" y="5156027"/>
            <a:ext cx="744967" cy="56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4"/>
              </a:lnSpc>
            </a:pPr>
            <a:r>
              <a:rPr lang="en-US" sz="3317">
                <a:solidFill>
                  <a:srgbClr val="040606"/>
                </a:solidFill>
                <a:latin typeface="Montserrat Classic Bold"/>
              </a:rPr>
              <a:t>API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774630" y="8855385"/>
            <a:ext cx="1912938" cy="56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4"/>
              </a:lnSpc>
            </a:pPr>
            <a:r>
              <a:rPr lang="en-US" sz="3317">
                <a:solidFill>
                  <a:srgbClr val="040606"/>
                </a:solidFill>
                <a:latin typeface="Montserrat Classic Bold"/>
              </a:rPr>
              <a:t>BackEnd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076091" y="3781647"/>
            <a:ext cx="7604033" cy="3652022"/>
            <a:chOff x="0" y="0"/>
            <a:chExt cx="6635298" cy="318676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635298" cy="3186764"/>
            </a:xfrm>
            <a:custGeom>
              <a:avLst/>
              <a:gdLst/>
              <a:ahLst/>
              <a:cxnLst/>
              <a:rect l="l" t="t" r="r" b="b"/>
              <a:pathLst>
                <a:path w="6635298" h="3186764">
                  <a:moveTo>
                    <a:pt x="6510838" y="3186764"/>
                  </a:moveTo>
                  <a:lnTo>
                    <a:pt x="124460" y="3186764"/>
                  </a:lnTo>
                  <a:cubicBezTo>
                    <a:pt x="55880" y="3186764"/>
                    <a:pt x="0" y="3130884"/>
                    <a:pt x="0" y="30623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10838" y="0"/>
                  </a:lnTo>
                  <a:cubicBezTo>
                    <a:pt x="6579419" y="0"/>
                    <a:pt x="6635298" y="55880"/>
                    <a:pt x="6635298" y="124460"/>
                  </a:cubicBezTo>
                  <a:lnTo>
                    <a:pt x="6635298" y="3062304"/>
                  </a:lnTo>
                  <a:cubicBezTo>
                    <a:pt x="6635298" y="3130884"/>
                    <a:pt x="6579419" y="3186764"/>
                    <a:pt x="6510838" y="3186764"/>
                  </a:cubicBezTo>
                  <a:close/>
                </a:path>
              </a:pathLst>
            </a:custGeom>
            <a:solidFill>
              <a:srgbClr val="213561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046220" y="4790628"/>
            <a:ext cx="5663776" cy="649393"/>
            <a:chOff x="0" y="0"/>
            <a:chExt cx="9135570" cy="104745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135570" cy="1047459"/>
            </a:xfrm>
            <a:custGeom>
              <a:avLst/>
              <a:gdLst/>
              <a:ahLst/>
              <a:cxnLst/>
              <a:rect l="l" t="t" r="r" b="b"/>
              <a:pathLst>
                <a:path w="9135570" h="1047459">
                  <a:moveTo>
                    <a:pt x="9011110" y="1047459"/>
                  </a:moveTo>
                  <a:lnTo>
                    <a:pt x="124460" y="1047459"/>
                  </a:lnTo>
                  <a:cubicBezTo>
                    <a:pt x="55880" y="1047459"/>
                    <a:pt x="0" y="991579"/>
                    <a:pt x="0" y="9229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011110" y="0"/>
                  </a:lnTo>
                  <a:cubicBezTo>
                    <a:pt x="9079690" y="0"/>
                    <a:pt x="9135570" y="55880"/>
                    <a:pt x="9135570" y="124460"/>
                  </a:cubicBezTo>
                  <a:lnTo>
                    <a:pt x="9135570" y="922999"/>
                  </a:lnTo>
                  <a:cubicBezTo>
                    <a:pt x="9135570" y="991579"/>
                    <a:pt x="9079690" y="1047459"/>
                    <a:pt x="9011110" y="1047459"/>
                  </a:cubicBezTo>
                  <a:close/>
                </a:path>
              </a:pathLst>
            </a:custGeom>
            <a:solidFill>
              <a:srgbClr val="F8CD1E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8678682" y="4703812"/>
            <a:ext cx="2356386" cy="64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5"/>
              </a:lnSpc>
            </a:pPr>
            <a:endParaRPr/>
          </a:p>
        </p:txBody>
      </p:sp>
      <p:sp>
        <p:nvSpPr>
          <p:cNvPr id="26" name="TextBox 26"/>
          <p:cNvSpPr txBox="1"/>
          <p:nvPr/>
        </p:nvSpPr>
        <p:spPr>
          <a:xfrm>
            <a:off x="8483807" y="5874121"/>
            <a:ext cx="2662602" cy="64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5"/>
              </a:lnSpc>
            </a:pPr>
            <a:r>
              <a:rPr lang="en-US" sz="3789">
                <a:solidFill>
                  <a:srgbClr val="F2F4F1"/>
                </a:solidFill>
                <a:latin typeface="Montserrat Classic"/>
              </a:rPr>
              <a:t>Node.js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57590" y="4752837"/>
            <a:ext cx="3715037" cy="64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5"/>
              </a:lnSpc>
              <a:spcBef>
                <a:spcPct val="0"/>
              </a:spcBef>
            </a:pPr>
            <a:r>
              <a:rPr lang="en-US" sz="3789">
                <a:solidFill>
                  <a:srgbClr val="000000"/>
                </a:solidFill>
                <a:latin typeface="Montserrat Classic Bold"/>
              </a:rPr>
              <a:t>Express.js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858153" y="152307"/>
            <a:ext cx="9913910" cy="1087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000000"/>
                </a:solidFill>
                <a:latin typeface="Roboto Bold"/>
              </a:rPr>
              <a:t>Technology Stack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268</Words>
  <Application>Microsoft Office PowerPoint</Application>
  <PresentationFormat>Custom</PresentationFormat>
  <Paragraphs>82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Montserrat Classic Bold</vt:lpstr>
      <vt:lpstr>Roboto Bold</vt:lpstr>
      <vt:lpstr>Calibri</vt:lpstr>
      <vt:lpstr>Roboto</vt:lpstr>
      <vt:lpstr>Montserrat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Final Presentation CO227 Group19 Molding Machine Dashboard</dc:title>
  <cp:lastModifiedBy>Anushanga Pavith</cp:lastModifiedBy>
  <cp:revision>6</cp:revision>
  <dcterms:created xsi:type="dcterms:W3CDTF">2006-08-16T00:00:00Z</dcterms:created>
  <dcterms:modified xsi:type="dcterms:W3CDTF">2022-08-04T06:31:08Z</dcterms:modified>
  <dc:identifier>DAFIVAkwKcE</dc:identifier>
</cp:coreProperties>
</file>